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4B382-655A-3578-0439-EE8C0DD5C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CDEDDF-CAD1-32A7-2341-26B76ECC0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EDAA8E-050D-428B-C58F-E385E6A64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94FC8C-FBC5-1950-822B-792464FDD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D29E0A-6849-8285-4E83-E811A6A91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15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C53575-1D9A-3E3E-B4A3-8A6B6201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293608-208D-5855-CEDD-BED887163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F53CD7-CD63-2097-961D-2E44FBE9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B7B215-7B23-621D-0F19-9D4CDBBD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5DDCBF-1D01-01E7-D429-77991083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04696F1-284B-B1EE-6639-061223EEE1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52690B-3F1E-47E7-3961-F9F632547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F52A41-AAAF-F7A3-9E0A-69D1E89B6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82D252-57E6-9743-625A-705B2FC6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D54BBF-1174-2FE1-C408-ED617433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93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EF0F4D-43A6-D49E-7328-813132805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A817F-7146-6C5E-8706-4DC3E0736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EE35CD-5239-9577-E9C9-0B7E8D4C0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08C46E-8B87-EB0E-CA3D-729E6E704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9D970F-D2CB-EFE2-3510-33FC0231A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3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245A4-C33A-EC5D-F02F-E0E4D3BE4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0798D9-FF75-2BA7-7156-8974A6B35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4E2F0-47F6-6EBF-0E21-1CF8CE3F6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424B4-F4E3-A33A-67C7-78E2E364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0169B5-44A1-1C9A-A0B1-AD343735B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41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09C1C-2456-C416-03C2-00D3789C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21D4EC-11BD-0E8B-2DD4-BFD4996A5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696D1D-4F37-2DEA-4E05-255A08025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B7B10-A92F-257E-32B9-605ACE1F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E77F86-F466-0F11-8C33-2499D86A7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F4A7F7-BA4E-2D50-FD3D-4FBDDED8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63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7892C-716B-1A06-18C9-7132FB23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20B2D6-0BF3-C999-C6B8-1E1916041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05B492-A1EA-9D77-B1B3-8E1F30049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F7E8893-5852-C4AB-C8C2-1B958C344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46AEF4-72F4-F34B-898E-42A43F05FA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2059E7F-E2FA-E98C-F286-1DDFF9534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EDF2027-FC36-804D-F35C-8EF7E009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5F8E7F-2989-55C0-AF8D-5B47D8D64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05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9DFDE-EDF6-10F5-E46F-2717E6C1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3979D6-CFAB-6674-D72D-637DBE3AF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3C896E-126E-DD69-2B9D-CC024B0A6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3493C8D-C429-9AB7-A015-31C3F14F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31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036B6E-6364-AB41-1FDD-266B1D4FE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37F13D-26BF-E6C3-EAB8-4C4188C4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472C56-1FC3-C586-D5F5-CA287641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2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29E33-1896-195D-3562-D91DCE703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3275A0-C534-50AF-0884-1A25C7B76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DA785E-38C3-27D7-9BD2-6575F9C77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EFD8D8-B5BE-F3AC-E7E8-D76E86C6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28CB3D-0EF5-6659-1B06-582973655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7E2876-DFC2-958A-29CE-3C53FBFA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86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4D54D-2EA0-14D3-4528-8153EA66A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14A2D1-33F7-30F8-C682-6A3258893E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615AE3-CF61-C11F-C4FD-07FA34D38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AD9322-835A-F4E4-57C1-8BFFB0A2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F8EFAB-FB95-A909-8160-3030E6F50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40F033-83D4-0B44-AAD6-50FBB741A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26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CBC7A-AC89-C286-4164-42F912FF7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95F37B-A002-7346-F788-31C4C26AC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F68657-4777-6261-E892-CE13E7525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B7D76-ABC5-4A45-9001-A7C3B63F9829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5EFBCA-0FCC-CF5D-E1B1-63B034321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345DE4-70D6-8751-8BAC-E26D8F66F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A3BC6-F87C-4720-B5E9-F4DA3A107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5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iles.oprf.ru/storage/image_store/docs2022/programma1512%202022.pdf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8A7903-2AC8-76CD-83E5-B368A2D8D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38853-7CDC-060E-2CD6-228EBC019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557" y="251396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ОБРАЗОВАТЕЛЬНАЯ ПРОГРАММА ДОШКОЛЬНОГО ОБРАЗОВАНИЯ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E88D6-741C-1959-B4A2-6EAB83547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080" y="1703546"/>
            <a:ext cx="6263640" cy="4271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/>
              <a:t>Муниципальное автономное  дошкольное образовательное учреждение «Детский сад №233» Советского 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3983343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5FA10-8C4D-0574-CE3A-DBBDE349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Характеристика взаимодействия педагогического</a:t>
            </a:r>
            <a:br>
              <a:rPr lang="ru-RU" dirty="0"/>
            </a:br>
            <a:r>
              <a:rPr lang="ru-RU" dirty="0"/>
              <a:t>коллектива с семьями детей</a:t>
            </a:r>
          </a:p>
        </p:txBody>
      </p:sp>
      <p:graphicFrame>
        <p:nvGraphicFramePr>
          <p:cNvPr id="8" name="Таблица 4">
            <a:extLst>
              <a:ext uri="{FF2B5EF4-FFF2-40B4-BE49-F238E27FC236}">
                <a16:creationId xmlns:a16="http://schemas.microsoft.com/office/drawing/2014/main" id="{FAFC0707-B7E2-0634-BF9D-92FFED9370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462082"/>
              </p:ext>
            </p:extLst>
          </p:nvPr>
        </p:nvGraphicFramePr>
        <p:xfrm>
          <a:off x="309489" y="1853760"/>
          <a:ext cx="11718388" cy="50921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21927">
                  <a:extLst>
                    <a:ext uri="{9D8B030D-6E8A-4147-A177-3AD203B41FA5}">
                      <a16:colId xmlns:a16="http://schemas.microsoft.com/office/drawing/2014/main" val="2216766811"/>
                    </a:ext>
                  </a:extLst>
                </a:gridCol>
                <a:gridCol w="7996461">
                  <a:extLst>
                    <a:ext uri="{9D8B030D-6E8A-4147-A177-3AD203B41FA5}">
                      <a16:colId xmlns:a16="http://schemas.microsoft.com/office/drawing/2014/main" val="2993944304"/>
                    </a:ext>
                  </a:extLst>
                </a:gridCol>
              </a:tblGrid>
              <a:tr h="277802">
                <a:tc>
                  <a:txBody>
                    <a:bodyPr/>
                    <a:lstStyle/>
                    <a:p>
                      <a:r>
                        <a:rPr lang="ru-RU" dirty="0"/>
                        <a:t>Направления взаимодействия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Формы взаимодействия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579516"/>
                  </a:ext>
                </a:extLst>
              </a:tr>
              <a:tr h="1301483">
                <a:tc>
                  <a:txBody>
                    <a:bodyPr/>
                    <a:lstStyle/>
                    <a:p>
                      <a:r>
                        <a:rPr lang="ru-RU" sz="1200" dirty="0"/>
                        <a:t>Изучение семьи,</a:t>
                      </a:r>
                    </a:p>
                    <a:p>
                      <a:r>
                        <a:rPr lang="ru-RU" sz="1200" dirty="0"/>
                        <a:t>запросов, уровня</a:t>
                      </a:r>
                    </a:p>
                    <a:p>
                      <a:r>
                        <a:rPr lang="ru-RU" sz="1200" dirty="0" err="1"/>
                        <a:t>психологопедагогической</a:t>
                      </a:r>
                      <a:endParaRPr lang="ru-RU" sz="1200" dirty="0"/>
                    </a:p>
                    <a:p>
                      <a:r>
                        <a:rPr lang="ru-RU" sz="1200" dirty="0"/>
                        <a:t>компетентности.</a:t>
                      </a:r>
                    </a:p>
                    <a:p>
                      <a:r>
                        <a:rPr lang="ru-RU" sz="1200" dirty="0"/>
                        <a:t>Изучение семейных</a:t>
                      </a:r>
                    </a:p>
                    <a:p>
                      <a:r>
                        <a:rPr lang="ru-RU" sz="1200" dirty="0"/>
                        <a:t>ценностей.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- социологическое обследование семьи;</a:t>
                      </a:r>
                    </a:p>
                    <a:p>
                      <a:r>
                        <a:rPr lang="ru-RU" sz="1200" dirty="0"/>
                        <a:t>- личные беседы (администрация, воспитатели, специалисты);</a:t>
                      </a:r>
                    </a:p>
                    <a:p>
                      <a:r>
                        <a:rPr lang="ru-RU" sz="1200" dirty="0"/>
                        <a:t>- наблюдения за процессом общения членов семьи с ребенком;</a:t>
                      </a:r>
                    </a:p>
                    <a:p>
                      <a:r>
                        <a:rPr lang="ru-RU" sz="1200" dirty="0"/>
                        <a:t>- анкетирование;</a:t>
                      </a:r>
                    </a:p>
                    <a:p>
                      <a:r>
                        <a:rPr lang="ru-RU" sz="1200" dirty="0"/>
                        <a:t>- проведение опроса для выявления потребностей семей в</a:t>
                      </a:r>
                    </a:p>
                    <a:p>
                      <a:r>
                        <a:rPr lang="ru-RU" sz="1200" dirty="0"/>
                        <a:t>дополнительных услугах.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94277"/>
                  </a:ext>
                </a:extLst>
              </a:tr>
              <a:tr h="1712478">
                <a:tc>
                  <a:txBody>
                    <a:bodyPr/>
                    <a:lstStyle/>
                    <a:p>
                      <a:r>
                        <a:rPr lang="ru-RU" sz="1200" dirty="0"/>
                        <a:t>Информирование</a:t>
                      </a:r>
                    </a:p>
                    <a:p>
                      <a:r>
                        <a:rPr lang="ru-RU" sz="1200" dirty="0"/>
                        <a:t>родителей.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- знакомство с визитной карточкой детского сада;</a:t>
                      </a:r>
                    </a:p>
                    <a:p>
                      <a:r>
                        <a:rPr lang="ru-RU" sz="1200" dirty="0"/>
                        <a:t>- размещение информации на информационных стендах;</a:t>
                      </a:r>
                    </a:p>
                    <a:p>
                      <a:r>
                        <a:rPr lang="ru-RU" sz="1200" dirty="0"/>
                        <a:t>- выставки детских работ;</a:t>
                      </a:r>
                    </a:p>
                    <a:p>
                      <a:r>
                        <a:rPr lang="ru-RU" sz="1200" dirty="0"/>
                        <a:t>- сообщение по телефону;</a:t>
                      </a:r>
                    </a:p>
                    <a:p>
                      <a:r>
                        <a:rPr lang="ru-RU" sz="1200" dirty="0"/>
                        <a:t>- родительские собрания;</a:t>
                      </a:r>
                    </a:p>
                    <a:p>
                      <a:r>
                        <a:rPr lang="ru-RU" sz="1200" dirty="0"/>
                        <a:t>- размещение информации на официальном сайте детского сада;</a:t>
                      </a:r>
                    </a:p>
                    <a:p>
                      <a:r>
                        <a:rPr lang="ru-RU" sz="1200" dirty="0"/>
                        <a:t>- выпуск фотогазеты;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200" dirty="0"/>
                        <a:t>выпуск памяток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195515"/>
                  </a:ext>
                </a:extLst>
              </a:tr>
              <a:tr h="1712478">
                <a:tc>
                  <a:txBody>
                    <a:bodyPr/>
                    <a:lstStyle/>
                    <a:p>
                      <a:r>
                        <a:rPr lang="ru-RU" sz="1200" dirty="0"/>
                        <a:t>Совместная деятельность детского сада и семьи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- организация совместных праздников;</a:t>
                      </a:r>
                    </a:p>
                    <a:p>
                      <a:r>
                        <a:rPr lang="ru-RU" sz="1200" dirty="0"/>
                        <a:t>- семейные фотоколлажи;</a:t>
                      </a:r>
                    </a:p>
                    <a:p>
                      <a:r>
                        <a:rPr lang="ru-RU" sz="1200" dirty="0"/>
                        <a:t>- тематические выставки;</a:t>
                      </a:r>
                    </a:p>
                    <a:p>
                      <a:r>
                        <a:rPr lang="ru-RU" sz="1200" dirty="0"/>
                        <a:t>- субботники;</a:t>
                      </a:r>
                    </a:p>
                    <a:p>
                      <a:r>
                        <a:rPr lang="ru-RU" sz="1200" dirty="0"/>
                        <a:t>- мастерские;</a:t>
                      </a:r>
                    </a:p>
                    <a:p>
                      <a:r>
                        <a:rPr lang="ru-RU" sz="1200" dirty="0"/>
                        <a:t>- тематические акции;</a:t>
                      </a:r>
                    </a:p>
                    <a:p>
                      <a:r>
                        <a:rPr lang="ru-RU" sz="1200" dirty="0"/>
                        <a:t>- развлечения, досуги с активным вовлечением родителей;</a:t>
                      </a:r>
                    </a:p>
                    <a:p>
                      <a:r>
                        <a:rPr lang="ru-RU" sz="1200" dirty="0"/>
                        <a:t>- проведение конкурсов для родителей.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301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05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6FFA5-5B27-0CF2-FAB8-68271DDDC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997" y="380803"/>
            <a:ext cx="8512126" cy="1325563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Примерный режим и распорядок дня в детском саду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D6FE8E-4544-8EF4-EA33-0249457AF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4688" y="2025747"/>
            <a:ext cx="3729111" cy="4151215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/>
              <a:t>Основными компонентами режима в детском саду  являются:</a:t>
            </a:r>
          </a:p>
          <a:p>
            <a:pPr marL="0" indent="0" algn="r">
              <a:buNone/>
            </a:pPr>
            <a:r>
              <a:rPr lang="ru-RU" dirty="0"/>
              <a:t>• сон,</a:t>
            </a:r>
          </a:p>
          <a:p>
            <a:pPr marL="0" indent="0" algn="r">
              <a:buNone/>
            </a:pPr>
            <a:r>
              <a:rPr lang="ru-RU" dirty="0"/>
              <a:t>• пребывание на открытом воздухе (прогулка),</a:t>
            </a:r>
          </a:p>
          <a:p>
            <a:pPr marL="0" indent="0" algn="r">
              <a:buNone/>
            </a:pPr>
            <a:r>
              <a:rPr lang="ru-RU" dirty="0"/>
              <a:t>• образовательная деятельность,</a:t>
            </a:r>
          </a:p>
          <a:p>
            <a:pPr marL="0" indent="0" algn="r">
              <a:buNone/>
            </a:pPr>
            <a:r>
              <a:rPr lang="ru-RU" dirty="0"/>
              <a:t> игровая деятельность и отдых по собственному выбору (самостоятельная деятельность),</a:t>
            </a:r>
          </a:p>
          <a:p>
            <a:pPr algn="r"/>
            <a:r>
              <a:rPr lang="ru-RU" dirty="0"/>
              <a:t>•прием пищи, личная гигиена.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40B5CE-18C8-4424-665F-DA766FA85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74" y="2664508"/>
            <a:ext cx="4882631" cy="384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3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278E7-A945-DCDB-B828-88D2DF12F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734" y="365125"/>
            <a:ext cx="7668065" cy="1325563"/>
          </a:xfrm>
        </p:spPr>
        <p:txBody>
          <a:bodyPr/>
          <a:lstStyle/>
          <a:p>
            <a:pPr algn="r"/>
            <a:r>
              <a:rPr lang="ru-RU" dirty="0"/>
              <a:t>Календарный план воспитательной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19E1B4-F759-1D37-E2D4-92FD5E4CE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77" y="2002106"/>
            <a:ext cx="8019757" cy="4490769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 формировании календарного плана воспитательной работы МБДОУ вправе включать в него мероприятия по ключевым направлениям воспитания детей. Календарный план воспитательной работы детского сада является неотъемлемой частью (приложением) Программы воспитания МАДОУ. </a:t>
            </a:r>
          </a:p>
          <a:p>
            <a:pPr algn="just"/>
            <a:r>
              <a:rPr lang="ru-RU" dirty="0"/>
              <a:t>Все мероприятия должны проводиться с учетом ФОП ДО, а также возрастных, физиологических и психоэмоциональных особенностей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252657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6D12E4-1093-361C-25D0-C2EFD4DCA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121920"/>
            <a:ext cx="9144000" cy="115355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 Black" panose="020B0A04020102020204" pitchFamily="34" charset="0"/>
              </a:rPr>
              <a:t>Образовательная программа дошкольного образования МАДОУ№233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97A731-749A-0365-9660-C400C9F6D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8120" y="1275470"/>
            <a:ext cx="8046720" cy="529297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• Образовательная программа дошкольного образования МАДОУ №233 разработана на основе Федерального государственного образовательного стандарта дошкольного образования (далее – ФГОС ДО) и Федеральной образовательной программы дошкольного образования (далее – ФОП ДО) </a:t>
            </a:r>
            <a:r>
              <a:rPr lang="ru-RU" dirty="0">
                <a:hlinkClick r:id="rId2"/>
              </a:rPr>
              <a:t>https://files.oprf.ru/storage/image_store/docs2022/programma1512 2022.pdf</a:t>
            </a:r>
            <a:r>
              <a:rPr lang="ru-RU" dirty="0"/>
              <a:t>.</a:t>
            </a:r>
          </a:p>
          <a:p>
            <a:pPr algn="l"/>
            <a:r>
              <a:rPr lang="ru-RU" dirty="0"/>
              <a:t> </a:t>
            </a:r>
          </a:p>
          <a:p>
            <a:pPr algn="l"/>
            <a:r>
              <a:rPr lang="ru-RU" dirty="0"/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ДО.</a:t>
            </a:r>
          </a:p>
        </p:txBody>
      </p:sp>
    </p:spTree>
    <p:extLst>
      <p:ext uri="{BB962C8B-B14F-4D97-AF65-F5344CB8AC3E}">
        <p14:creationId xmlns:p14="http://schemas.microsoft.com/office/powerpoint/2010/main" val="3148025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B5C5A-211A-395B-A577-708493DD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9440" y="365125"/>
            <a:ext cx="8214360" cy="13255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Программа образования состоит из обязательной и вариативной части </a:t>
            </a:r>
          </a:p>
        </p:txBody>
      </p:sp>
      <p:sp>
        <p:nvSpPr>
          <p:cNvPr id="18" name="Объект 17">
            <a:extLst>
              <a:ext uri="{FF2B5EF4-FFF2-40B4-BE49-F238E27FC236}">
                <a16:creationId xmlns:a16="http://schemas.microsoft.com/office/drawing/2014/main" id="{8954B954-8219-8660-88EB-0001869FA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6166" y="2118884"/>
            <a:ext cx="6977634" cy="3885676"/>
          </a:xfrm>
        </p:spPr>
        <p:txBody>
          <a:bodyPr>
            <a:normAutofit fontScale="92500" lnSpcReduction="10000"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Обязательная часть Программы  </a:t>
            </a:r>
            <a:r>
              <a:rPr lang="ru-RU" dirty="0"/>
              <a:t>-  </a:t>
            </a:r>
            <a:r>
              <a:rPr lang="ru-RU" sz="2000" dirty="0"/>
              <a:t>соответствует ФОП ДО и составляет не менее 60 % от общего объема Программы </a:t>
            </a:r>
          </a:p>
          <a:p>
            <a:r>
              <a:rPr lang="ru-RU" sz="4400" dirty="0">
                <a:solidFill>
                  <a:srgbClr val="FF0000"/>
                </a:solidFill>
              </a:rPr>
              <a:t>Часть формируемая участниками образовательных отношений  </a:t>
            </a:r>
            <a:r>
              <a:rPr lang="ru-RU" sz="2000" dirty="0"/>
              <a:t>- состоит из авторских и парциальных программ и составляет не более 40 % ( «</a:t>
            </a:r>
            <a:r>
              <a:rPr lang="ru-RU" sz="2000" dirty="0" err="1"/>
              <a:t>Сөенеч</a:t>
            </a:r>
            <a:r>
              <a:rPr lang="ru-RU" sz="2000" dirty="0"/>
              <a:t>. Радость познания» </a:t>
            </a:r>
            <a:r>
              <a:rPr lang="ru-RU" sz="2000" dirty="0" err="1"/>
              <a:t>Шакховой</a:t>
            </a:r>
            <a:r>
              <a:rPr lang="ru-RU" sz="2000" dirty="0"/>
              <a:t> Р.К., «Эко – школа – зеленый флаг и </a:t>
            </a:r>
            <a:r>
              <a:rPr lang="ru-RU" sz="2000" dirty="0" err="1"/>
              <a:t>тд</a:t>
            </a:r>
            <a:r>
              <a:rPr lang="ru-RU" sz="2000" dirty="0"/>
              <a:t>)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34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B7C11-2A08-78C3-B6C6-1FE479A46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681037"/>
            <a:ext cx="8077200" cy="1009651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/>
              <a:t>Возрастные категории детей, на которых ориентирована Образовательная программа МАДОУ №233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C86027-13BD-1DA4-7078-1DD14140E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0" y="2313305"/>
            <a:ext cx="7909560" cy="4351338"/>
          </a:xfrm>
        </p:spPr>
        <p:txBody>
          <a:bodyPr/>
          <a:lstStyle/>
          <a:p>
            <a:r>
              <a:rPr lang="ru-RU" dirty="0"/>
              <a:t>Программа ориентирована на следующие возрастные категории детей: </a:t>
            </a:r>
          </a:p>
          <a:p>
            <a:r>
              <a:rPr lang="ru-RU" dirty="0"/>
              <a:t>- детей младенческого возраста (от 2х месяцев до 1 года); </a:t>
            </a:r>
          </a:p>
          <a:p>
            <a:r>
              <a:rPr lang="ru-RU" dirty="0"/>
              <a:t>- детей раннего возраста (от 1 года до 3х лет); </a:t>
            </a:r>
          </a:p>
          <a:p>
            <a:r>
              <a:rPr lang="ru-RU" dirty="0"/>
              <a:t>- детей дошкольного возраста (от 3 до 7 лет)</a:t>
            </a:r>
          </a:p>
        </p:txBody>
      </p:sp>
    </p:spTree>
    <p:extLst>
      <p:ext uri="{BB962C8B-B14F-4D97-AF65-F5344CB8AC3E}">
        <p14:creationId xmlns:p14="http://schemas.microsoft.com/office/powerpoint/2010/main" val="104065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33211-5FD1-AE6A-307E-304E7D1B1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/>
              <a:t>Программа включает в себя: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7AB5E8-1D5B-C4D0-D571-5637DACAD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2011679"/>
            <a:ext cx="8503920" cy="43481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Рабочую Программу образования, которая раскрывает задачи, содержание и планируемые результаты по каждой из образовательных областей для всех возрастных групп обучающихся; обозначает направления и задачи коррекционно-развивающей работы (далее – КРР) с детьми дошкольного возраста с особыми образовательными потребностями (далее – ООП) различных целевых групп, а также отдельные средства обучения и воспитания; </a:t>
            </a:r>
          </a:p>
          <a:p>
            <a:r>
              <a:rPr lang="ru-RU" dirty="0"/>
              <a:t>Рабочую программу воспитания, которая раскрывает задачи и направления воспитательной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711913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D7BAD-6004-0223-6101-164E0866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5645"/>
            <a:ext cx="10515600" cy="1325563"/>
          </a:xfrm>
        </p:spPr>
        <p:txBody>
          <a:bodyPr/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Цель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3C4973-2A38-1140-DE30-6247BFCF0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9920" y="2267585"/>
            <a:ext cx="8641080" cy="435133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/>
              <a:t>Р</a:t>
            </a:r>
            <a:r>
              <a:rPr lang="ru-RU" sz="3600" dirty="0"/>
              <a:t>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народов РФ, исторических и </a:t>
            </a:r>
            <a:r>
              <a:rPr lang="ru-RU" sz="3600" dirty="0" err="1"/>
              <a:t>национальнокультурных</a:t>
            </a:r>
            <a:r>
              <a:rPr lang="ru-RU" sz="3600" dirty="0"/>
              <a:t> традиций.</a:t>
            </a:r>
          </a:p>
        </p:txBody>
      </p:sp>
    </p:spTree>
    <p:extLst>
      <p:ext uri="{BB962C8B-B14F-4D97-AF65-F5344CB8AC3E}">
        <p14:creationId xmlns:p14="http://schemas.microsoft.com/office/powerpoint/2010/main" val="3671473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3ABA3-8B68-AC36-01D9-503B0BC2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720" y="365125"/>
            <a:ext cx="86868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Задачи обязательной части Программы (в соответствии с ФОП ДО)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99AE85-4083-B0EA-44F5-6FA347342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360" y="1690688"/>
            <a:ext cx="8260080" cy="4725035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1. Обеспечение единых для РФ содержания ДО и планируемых результатов освоения образовательной программы ДО; </a:t>
            </a:r>
          </a:p>
          <a:p>
            <a:r>
              <a:rPr lang="ru-RU" dirty="0"/>
              <a:t>2. Построение (структурирование) содержания образовательной работы на основе учета возрастных и индивидуальных особенностей развития; </a:t>
            </a:r>
          </a:p>
          <a:p>
            <a:r>
              <a:rPr lang="ru-RU" dirty="0"/>
              <a:t>3. 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r>
              <a:rPr lang="ru-RU" dirty="0"/>
              <a:t> 4. 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 </a:t>
            </a:r>
          </a:p>
          <a:p>
            <a:r>
              <a:rPr lang="ru-RU" dirty="0"/>
              <a:t>5.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 </a:t>
            </a:r>
          </a:p>
          <a:p>
            <a:r>
              <a:rPr lang="ru-RU" dirty="0"/>
              <a:t>6.Охрана и укрепление физического и психического здоровья детей, в том числе их эмоционального благополучия; </a:t>
            </a:r>
          </a:p>
          <a:p>
            <a:r>
              <a:rPr lang="ru-RU" dirty="0"/>
              <a:t>7. 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6131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13D7C-ABF1-53EF-1B75-ED592FBA8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640" y="365125"/>
            <a:ext cx="8519160" cy="1325563"/>
          </a:xfrm>
        </p:spPr>
        <p:txBody>
          <a:bodyPr/>
          <a:lstStyle/>
          <a:p>
            <a:pPr algn="r"/>
            <a:r>
              <a:rPr lang="ru-RU" dirty="0"/>
              <a:t>Задачи вариативной части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28C70E-51C5-F8BB-C632-D7B229989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360" y="1874519"/>
            <a:ext cx="8229600" cy="43024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Формирование у воспитанников первичных представлений о малой Родине (республике Татарстан), социокультурных ценностях татарского народа, представлений о родном городе (город Казань), о традициях, праздниках, достопримечательностях, культуре и истории родного края, а также развитие чувства гордости и уважения к родному краю, малой Родине (по региональной образовательной программе «</a:t>
            </a:r>
            <a:r>
              <a:rPr lang="ru-RU" dirty="0" err="1"/>
              <a:t>Сөенеч</a:t>
            </a:r>
            <a:r>
              <a:rPr lang="ru-RU" dirty="0"/>
              <a:t>. Радость познания» </a:t>
            </a:r>
            <a:r>
              <a:rPr lang="ru-RU" dirty="0" err="1"/>
              <a:t>Шаеховой</a:t>
            </a:r>
            <a:r>
              <a:rPr lang="ru-RU" dirty="0"/>
              <a:t> Р.К.). </a:t>
            </a:r>
          </a:p>
          <a:p>
            <a:pPr algn="just"/>
            <a:r>
              <a:rPr lang="ru-RU" dirty="0"/>
              <a:t>Воспитание подрастающего поколения, осознающего свою ответственность за сохранение окружающей среды и приумножение ее богатств, умеющего работать в команде и участвовать в принятии решений</a:t>
            </a:r>
          </a:p>
        </p:txBody>
      </p:sp>
    </p:spTree>
    <p:extLst>
      <p:ext uri="{BB962C8B-B14F-4D97-AF65-F5344CB8AC3E}">
        <p14:creationId xmlns:p14="http://schemas.microsoft.com/office/powerpoint/2010/main" val="2072184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A6ACC-378E-C3EC-7D75-236297D93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040" y="365125"/>
            <a:ext cx="874776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Планируемые результаты реализации</a:t>
            </a:r>
            <a:br>
              <a:rPr lang="ru-RU" dirty="0"/>
            </a:br>
            <a:r>
              <a:rPr lang="ru-RU" dirty="0"/>
              <a:t>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6574C-9B60-AB3F-BA64-8E4F453E6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0" y="1825625"/>
            <a:ext cx="7604760" cy="4351338"/>
          </a:xfrm>
        </p:spPr>
        <p:txBody>
          <a:bodyPr/>
          <a:lstStyle/>
          <a:p>
            <a:pPr algn="just"/>
            <a:r>
              <a:rPr lang="ru-RU" dirty="0"/>
              <a:t>В соответствии с ФГОС ДО специфика дошкольного детства и системные особенности ДО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 и представляют собой возрастные характеристики возможных достижений ребенка к завершению ДО</a:t>
            </a:r>
          </a:p>
        </p:txBody>
      </p:sp>
    </p:spTree>
    <p:extLst>
      <p:ext uri="{BB962C8B-B14F-4D97-AF65-F5344CB8AC3E}">
        <p14:creationId xmlns:p14="http://schemas.microsoft.com/office/powerpoint/2010/main" val="4052818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904</Words>
  <Application>Microsoft Office PowerPoint</Application>
  <PresentationFormat>Широкоэкранный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Тема Office</vt:lpstr>
      <vt:lpstr>ОБРАЗОВАТЕЛЬНАЯ ПРОГРАММА ДОШКОЛЬНОГО ОБРАЗОВАНИЯ </vt:lpstr>
      <vt:lpstr>Образовательная программа дошкольного образования МАДОУ№233 </vt:lpstr>
      <vt:lpstr>Программа образования состоит из обязательной и вариативной части </vt:lpstr>
      <vt:lpstr>Возрастные категории детей, на которых ориентирована Образовательная программа МАДОУ №233</vt:lpstr>
      <vt:lpstr>Программа включает в себя:</vt:lpstr>
      <vt:lpstr>Цель Программы</vt:lpstr>
      <vt:lpstr>Задачи обязательной части Программы (в соответствии с ФОП ДО)</vt:lpstr>
      <vt:lpstr>Задачи вариативной части Программы</vt:lpstr>
      <vt:lpstr>Планируемые результаты реализации Программы</vt:lpstr>
      <vt:lpstr>Характеристика взаимодействия педагогического коллектива с семьями детей</vt:lpstr>
      <vt:lpstr>Примерный режим и распорядок дня в детском саду</vt:lpstr>
      <vt:lpstr>Календарный план воспитательной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мошкова</dc:creator>
  <cp:lastModifiedBy>наталья мошкова</cp:lastModifiedBy>
  <cp:revision>6</cp:revision>
  <dcterms:created xsi:type="dcterms:W3CDTF">2023-12-06T10:54:29Z</dcterms:created>
  <dcterms:modified xsi:type="dcterms:W3CDTF">2023-12-07T08:56:45Z</dcterms:modified>
</cp:coreProperties>
</file>